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9" r:id="rId2"/>
    <p:sldId id="263" r:id="rId3"/>
    <p:sldId id="261" r:id="rId4"/>
    <p:sldId id="270" r:id="rId5"/>
    <p:sldId id="271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73" r:id="rId14"/>
    <p:sldId id="262" r:id="rId15"/>
  </p:sldIdLst>
  <p:sldSz cx="9144000" cy="5143500" type="screen16x9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6C0"/>
    <a:srgbClr val="01B4E3"/>
    <a:srgbClr val="0073AE"/>
    <a:srgbClr val="EE7422"/>
    <a:srgbClr val="0066A1"/>
    <a:srgbClr val="CC0033"/>
    <a:srgbClr val="E37222"/>
    <a:srgbClr val="FDC82F"/>
    <a:srgbClr val="69BE28"/>
    <a:srgbClr val="008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04" autoAdjust="0"/>
    <p:restoredTop sz="96271"/>
  </p:normalViewPr>
  <p:slideViewPr>
    <p:cSldViewPr snapToGrid="0" snapToObjects="1">
      <p:cViewPr varScale="1">
        <p:scale>
          <a:sx n="141" d="100"/>
          <a:sy n="141" d="100"/>
        </p:scale>
        <p:origin x="12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0328D45-CD78-E946-97C3-593DC615547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FF362D4-5DD5-1441-A093-8EF5773AF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8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4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33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14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58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3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1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8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2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77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85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54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0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362D4-5DD5-1441-A093-8EF5773AF7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4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 rotWithShape="1">
          <a:blip r:embed="rId2"/>
          <a:srcRect t="20989" r="827" b="2322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C97BA-CA86-4141-B2D3-E3C996BF64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479202"/>
            <a:ext cx="9144000" cy="685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5753" y="4590330"/>
            <a:ext cx="813447" cy="459447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2234380" y="1191273"/>
            <a:ext cx="4800601" cy="549037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34380" y="1783313"/>
            <a:ext cx="4800601" cy="1284352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3C0329D-1CCA-5649-8EF4-4A65722E6A16}"/>
              </a:ext>
            </a:extLst>
          </p:cNvPr>
          <p:cNvSpPr txBox="1">
            <a:spLocks/>
          </p:cNvSpPr>
          <p:nvPr userDrawn="1"/>
        </p:nvSpPr>
        <p:spPr>
          <a:xfrm>
            <a:off x="521242" y="4727492"/>
            <a:ext cx="1607574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 err="1">
                <a:solidFill>
                  <a:schemeClr val="bg1"/>
                </a:solidFill>
              </a:rPr>
              <a:t>www.ieee.org</a:t>
            </a:r>
            <a:endParaRPr lang="en-US" sz="1200" i="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7BCA2F-B279-9148-A3B1-64F8E19B8F12}"/>
              </a:ext>
            </a:extLst>
          </p:cNvPr>
          <p:cNvSpPr/>
          <p:nvPr userDrawn="1"/>
        </p:nvSpPr>
        <p:spPr>
          <a:xfrm>
            <a:off x="-1" y="-14748"/>
            <a:ext cx="9144001" cy="221226"/>
          </a:xfrm>
          <a:prstGeom prst="rect">
            <a:avLst/>
          </a:prstGeom>
          <a:solidFill>
            <a:srgbClr val="2CB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6" y="1369219"/>
            <a:ext cx="4725775" cy="2844404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1613"/>
            <a:ext cx="3886200" cy="622010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886700" cy="1604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75888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733015"/>
            <a:ext cx="7886700" cy="497168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3004794"/>
            <a:ext cx="3886200" cy="120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886700" cy="1556426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3004793"/>
            <a:ext cx="3886200" cy="120882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970872" cy="2165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35051"/>
            <a:ext cx="4970872" cy="67857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3" y="1369219"/>
            <a:ext cx="2802707" cy="2844404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C704C-62F1-CD41-AB17-1D9C53A61B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2665" y="178045"/>
            <a:ext cx="6087207" cy="45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2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419EF0-B63D-C145-92BD-3C4FCD22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820" b="40395"/>
          <a:stretch/>
        </p:blipFill>
        <p:spPr>
          <a:xfrm>
            <a:off x="0" y="0"/>
            <a:ext cx="92202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AB0E4-10D3-6B41-B358-D9065B2D7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282"/>
          <a:stretch/>
        </p:blipFill>
        <p:spPr>
          <a:xfrm>
            <a:off x="0" y="4625254"/>
            <a:ext cx="9144000" cy="532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B660E6-DDC2-9A42-83D8-F275B9736246}"/>
              </a:ext>
            </a:extLst>
          </p:cNvPr>
          <p:cNvSpPr/>
          <p:nvPr userDrawn="1"/>
        </p:nvSpPr>
        <p:spPr>
          <a:xfrm>
            <a:off x="-1" y="-14748"/>
            <a:ext cx="9144001" cy="221226"/>
          </a:xfrm>
          <a:prstGeom prst="rect">
            <a:avLst/>
          </a:prstGeom>
          <a:solidFill>
            <a:srgbClr val="2CB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935CAA-1C64-184C-A676-A65B23B1DF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07292" y="4773355"/>
            <a:ext cx="788444" cy="22996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C43D200-3733-CD4B-945C-4308F526EA8A}"/>
              </a:ext>
            </a:extLst>
          </p:cNvPr>
          <p:cNvSpPr txBox="1">
            <a:spLocks/>
          </p:cNvSpPr>
          <p:nvPr userDrawn="1"/>
        </p:nvSpPr>
        <p:spPr>
          <a:xfrm>
            <a:off x="626806" y="4726365"/>
            <a:ext cx="1607574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 err="1">
                <a:solidFill>
                  <a:schemeClr val="bg1"/>
                </a:solidFill>
              </a:rPr>
              <a:t>www.ieee.org</a:t>
            </a:r>
            <a:endParaRPr lang="en-US" sz="1200" i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30363" y="1120691"/>
            <a:ext cx="6244068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0362" y="1712730"/>
            <a:ext cx="6244067" cy="1211643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7886700" cy="2957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0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284456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44601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69219"/>
            <a:ext cx="3886200" cy="13691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28102"/>
            <a:ext cx="3886200" cy="208568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2844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361923"/>
            <a:ext cx="3886200" cy="285169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128101"/>
            <a:ext cx="3886200" cy="208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369219"/>
            <a:ext cx="3886200" cy="758882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17136"/>
            <a:ext cx="7886700" cy="415002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375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855320"/>
            <a:ext cx="3886200" cy="135846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873193"/>
            <a:ext cx="7886700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9A4AEB-9C73-FE43-9E38-3C9DBD40E73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A2B630-0D2B-0947-A6F6-98AE6C18E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b="22282"/>
          <a:stretch/>
        </p:blipFill>
        <p:spPr>
          <a:xfrm>
            <a:off x="0" y="4625254"/>
            <a:ext cx="9144000" cy="532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A8EC2D-3157-DA4D-B40F-A249D70D963D}"/>
              </a:ext>
            </a:extLst>
          </p:cNvPr>
          <p:cNvSpPr/>
          <p:nvPr userDrawn="1"/>
        </p:nvSpPr>
        <p:spPr>
          <a:xfrm>
            <a:off x="-1" y="-14748"/>
            <a:ext cx="9144001" cy="221226"/>
          </a:xfrm>
          <a:prstGeom prst="rect">
            <a:avLst/>
          </a:prstGeom>
          <a:solidFill>
            <a:srgbClr val="2CB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F68EDEB8-641D-454D-AC68-EF159B31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9416" y="4726364"/>
            <a:ext cx="425532" cy="333512"/>
          </a:xfrm>
          <a:prstGeom prst="rect">
            <a:avLst/>
          </a:prstGeom>
        </p:spPr>
        <p:txBody>
          <a:bodyPr anchor="ctr"/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2905E-4EF7-944D-BF80-E58DE8722894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107292" y="4773355"/>
            <a:ext cx="788444" cy="22996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90E3CF2-90CB-9740-98F8-038213F2F7AA}"/>
              </a:ext>
            </a:extLst>
          </p:cNvPr>
          <p:cNvSpPr txBox="1">
            <a:spLocks/>
          </p:cNvSpPr>
          <p:nvPr userDrawn="1"/>
        </p:nvSpPr>
        <p:spPr>
          <a:xfrm>
            <a:off x="626806" y="4726365"/>
            <a:ext cx="1607574" cy="350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 err="1">
                <a:solidFill>
                  <a:schemeClr val="bg1"/>
                </a:solidFill>
              </a:rPr>
              <a:t>www.ieee.org</a:t>
            </a:r>
            <a:endParaRPr lang="en-US" sz="12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1" r:id="rId2"/>
    <p:sldLayoutId id="2147483687" r:id="rId3"/>
    <p:sldLayoutId id="2147483675" r:id="rId4"/>
    <p:sldLayoutId id="2147483664" r:id="rId5"/>
    <p:sldLayoutId id="2147483674" r:id="rId6"/>
    <p:sldLayoutId id="2147483665" r:id="rId7"/>
    <p:sldLayoutId id="2147483676" r:id="rId8"/>
    <p:sldLayoutId id="2147483677" r:id="rId9"/>
    <p:sldLayoutId id="2147483678" r:id="rId10"/>
    <p:sldLayoutId id="2147483679" r:id="rId11"/>
    <p:sldLayoutId id="2147483667" r:id="rId12"/>
    <p:sldLayoutId id="2147483680" r:id="rId13"/>
    <p:sldLayoutId id="2147483682" r:id="rId14"/>
    <p:sldLayoutId id="2147483681" r:id="rId15"/>
    <p:sldLayoutId id="2147483688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cker: what, why &amp; how - QAFE">
            <a:extLst>
              <a:ext uri="{FF2B5EF4-FFF2-40B4-BE49-F238E27FC236}">
                <a16:creationId xmlns:a16="http://schemas.microsoft.com/office/drawing/2014/main" id="{DF8E9D7B-6C6D-4CE3-9CE7-57F82DE1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71" y="317619"/>
            <a:ext cx="2903505" cy="2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93584" y="2478311"/>
            <a:ext cx="2479183" cy="48383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For Windows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4642A2-45B9-DC4F-B017-6D7A1CD61631}"/>
              </a:ext>
            </a:extLst>
          </p:cNvPr>
          <p:cNvSpPr txBox="1">
            <a:spLocks/>
          </p:cNvSpPr>
          <p:nvPr/>
        </p:nvSpPr>
        <p:spPr>
          <a:xfrm>
            <a:off x="530679" y="4490356"/>
            <a:ext cx="7886700" cy="326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1500" i="1" dirty="0">
                <a:solidFill>
                  <a:schemeClr val="bg1"/>
                </a:solidFill>
              </a:rPr>
              <a:t>Iordanis Kostelidis, Software Engineer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98B01FA1-4E10-4CE6-8E18-5FE8C2776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36" y="4607345"/>
            <a:ext cx="1369428" cy="419168"/>
          </a:xfrm>
          <a:prstGeom prst="rect">
            <a:avLst/>
          </a:prstGeom>
        </p:spPr>
      </p:pic>
      <p:pic>
        <p:nvPicPr>
          <p:cNvPr id="7" name="Εικόνα 6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6EBA97A2-7337-475D-9591-03F037C4B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859" y="4515927"/>
            <a:ext cx="688128" cy="6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5E34D5-692F-4CE9-B324-10A5B33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FBE6730-BD15-43E0-B6BF-0622C2882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832139"/>
            <a:ext cx="7886700" cy="3494594"/>
          </a:xfrm>
        </p:spPr>
        <p:txBody>
          <a:bodyPr>
            <a:normAutofit/>
          </a:bodyPr>
          <a:lstStyle/>
          <a:p>
            <a:r>
              <a:rPr lang="en-US" sz="2000" dirty="0"/>
              <a:t>docker exec [</a:t>
            </a:r>
            <a:r>
              <a:rPr lang="en-US" sz="2000" dirty="0" err="1"/>
              <a:t>args</a:t>
            </a:r>
            <a:r>
              <a:rPr lang="en-US" sz="2000" dirty="0"/>
              <a:t>] [container-name] [command]</a:t>
            </a:r>
          </a:p>
          <a:p>
            <a:pPr lvl="1"/>
            <a:r>
              <a:rPr lang="en-US" sz="2000" dirty="0"/>
              <a:t>Example:</a:t>
            </a:r>
          </a:p>
          <a:p>
            <a:pPr lvl="2"/>
            <a:r>
              <a:rPr lang="en-US" sz="1800" dirty="0"/>
              <a:t>docker exec -it </a:t>
            </a:r>
            <a:r>
              <a:rPr lang="en-US" sz="1800" dirty="0" err="1"/>
              <a:t>phpmyadmin</a:t>
            </a:r>
            <a:r>
              <a:rPr lang="en-US" sz="1800" dirty="0"/>
              <a:t>-docker bash</a:t>
            </a:r>
          </a:p>
          <a:p>
            <a:r>
              <a:rPr lang="en-US" sz="2000" dirty="0"/>
              <a:t>docker stop [container-name]</a:t>
            </a:r>
          </a:p>
          <a:p>
            <a:pPr lvl="1"/>
            <a:r>
              <a:rPr lang="en-US" sz="2000" dirty="0"/>
              <a:t>Example:</a:t>
            </a:r>
          </a:p>
          <a:p>
            <a:pPr lvl="2"/>
            <a:r>
              <a:rPr lang="en-US" sz="1800" dirty="0"/>
              <a:t>docker stop </a:t>
            </a:r>
            <a:r>
              <a:rPr lang="en-US" sz="1800" dirty="0" err="1"/>
              <a:t>phpmyadmin</a:t>
            </a:r>
            <a:r>
              <a:rPr lang="en-US" sz="1800" dirty="0"/>
              <a:t>-docker</a:t>
            </a:r>
          </a:p>
          <a:p>
            <a:r>
              <a:rPr lang="en-US" sz="2000" dirty="0"/>
              <a:t>docker rm [container-name]</a:t>
            </a:r>
          </a:p>
          <a:p>
            <a:pPr lvl="1"/>
            <a:r>
              <a:rPr lang="en-US" sz="2000" dirty="0"/>
              <a:t>Example:</a:t>
            </a:r>
          </a:p>
          <a:p>
            <a:pPr lvl="2"/>
            <a:r>
              <a:rPr lang="en-US" sz="1800" dirty="0"/>
              <a:t>docker rm </a:t>
            </a:r>
            <a:r>
              <a:rPr lang="en-US" sz="1800" dirty="0" err="1"/>
              <a:t>phpmyadmin</a:t>
            </a:r>
            <a:r>
              <a:rPr lang="en-US" sz="1800" dirty="0"/>
              <a:t>-docker</a:t>
            </a:r>
            <a:endParaRPr lang="el-GR" sz="180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6A55168-BD18-4B0C-9B61-44AA2C3AB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D943E0A-C568-4C70-A45F-EC635BAEA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8" name="Εικόνα 7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15D5ADCB-4EB1-4946-A57F-1E9275A8B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5E34D5-692F-4CE9-B324-10A5B33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FBE6730-BD15-43E0-B6BF-0622C2882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832139"/>
            <a:ext cx="7886700" cy="3494594"/>
          </a:xfrm>
        </p:spPr>
        <p:txBody>
          <a:bodyPr>
            <a:normAutofit/>
          </a:bodyPr>
          <a:lstStyle/>
          <a:p>
            <a:r>
              <a:rPr lang="en-US" sz="2000" dirty="0"/>
              <a:t>docker build [</a:t>
            </a:r>
            <a:r>
              <a:rPr lang="en-US" sz="2000" dirty="0" err="1"/>
              <a:t>args</a:t>
            </a:r>
            <a:r>
              <a:rPr lang="en-US" sz="2000" dirty="0"/>
              <a:t>] [path]</a:t>
            </a:r>
          </a:p>
          <a:p>
            <a:pPr lvl="1"/>
            <a:r>
              <a:rPr lang="en-US" sz="2000" dirty="0"/>
              <a:t>Example:</a:t>
            </a:r>
          </a:p>
          <a:p>
            <a:pPr lvl="2"/>
            <a:r>
              <a:rPr lang="en-US" sz="1800" dirty="0"/>
              <a:t>docker build -t </a:t>
            </a:r>
            <a:r>
              <a:rPr lang="en-US" sz="1800" dirty="0" err="1"/>
              <a:t>myimage:alpha</a:t>
            </a:r>
            <a:r>
              <a:rPr lang="en-US" sz="1800" dirty="0"/>
              <a:t> .</a:t>
            </a:r>
            <a:endParaRPr lang="el-GR" sz="180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6A55168-BD18-4B0C-9B61-44AA2C3AB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972BA14C-AEC0-4F74-8F2B-C17DE86F9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8" name="Εικόνα 7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4A418580-64C4-4332-AC21-A6C797B5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D5D3D2-4D9F-4982-8E69-D61E8E79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9860"/>
            <a:ext cx="7886700" cy="1332964"/>
          </a:xfrm>
        </p:spPr>
        <p:txBody>
          <a:bodyPr/>
          <a:lstStyle/>
          <a:p>
            <a:pPr algn="ctr"/>
            <a:r>
              <a:rPr lang="en-US" sz="7200" dirty="0"/>
              <a:t>Docker in Practice</a:t>
            </a:r>
            <a:endParaRPr lang="el-GR" sz="720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880FD60-F793-4E6C-9160-99CB4510C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A249912E-E0E6-4028-B63A-E486E9E87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7" name="Εικόνα 6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1BE7B425-54AB-497C-AF8A-870027583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4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47C8606B-758D-4A28-9426-3A0FB94F2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Top 100 Best Questions Meme 2020 (Updated) - Science Can't Answer">
            <a:extLst>
              <a:ext uri="{FF2B5EF4-FFF2-40B4-BE49-F238E27FC236}">
                <a16:creationId xmlns:a16="http://schemas.microsoft.com/office/drawing/2014/main" id="{E192DF65-2D45-42D9-AEC3-63B59728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80" y="749255"/>
            <a:ext cx="5253239" cy="35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C1DAA10E-D2C0-4EA7-ACDF-38517D3AD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7" name="Εικόνα 6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55F42670-F0EF-4879-8249-A39F32DF4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1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50740-C1A6-6B4C-9456-B34A3373C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AFD02B2D-FA0D-4B26-B4B2-7B2F5BA24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5" name="Εικόνα 4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ACF44C1E-C646-476C-9B6B-B94A31623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7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74B3A7E-D34C-4C82-B2A6-A8EF07DD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Meet the speaker</a:t>
            </a:r>
            <a:endParaRPr lang="el-GR" sz="2800" dirty="0"/>
          </a:p>
        </p:txBody>
      </p:sp>
      <p:sp>
        <p:nvSpPr>
          <p:cNvPr id="7" name="Θέση κειμένου 6">
            <a:extLst>
              <a:ext uri="{FF2B5EF4-FFF2-40B4-BE49-F238E27FC236}">
                <a16:creationId xmlns:a16="http://schemas.microsoft.com/office/drawing/2014/main" id="{DB90969D-AA50-4D61-AE00-8036F83C22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3735" y="1543587"/>
            <a:ext cx="5031615" cy="2670036"/>
          </a:xfrm>
        </p:spPr>
        <p:txBody>
          <a:bodyPr>
            <a:normAutofit/>
          </a:bodyPr>
          <a:lstStyle/>
          <a:p>
            <a:r>
              <a:rPr lang="en-US" sz="2400" dirty="0"/>
              <a:t>Final Year Student @ IHU</a:t>
            </a:r>
          </a:p>
          <a:p>
            <a:r>
              <a:rPr lang="en-US" sz="2400" dirty="0"/>
              <a:t>Student Member @ IEEE</a:t>
            </a:r>
          </a:p>
          <a:p>
            <a:pPr lvl="1"/>
            <a:r>
              <a:rPr lang="en-US" sz="1800" dirty="0"/>
              <a:t>IEEE Computer Society</a:t>
            </a:r>
          </a:p>
          <a:p>
            <a:pPr lvl="1"/>
            <a:r>
              <a:rPr lang="en-US" sz="1800" dirty="0"/>
              <a:t>IEEE Robotics and Automation Society</a:t>
            </a:r>
          </a:p>
          <a:p>
            <a:pPr lvl="1"/>
            <a:r>
              <a:rPr lang="en-US" sz="1800" dirty="0"/>
              <a:t>….</a:t>
            </a:r>
          </a:p>
          <a:p>
            <a:r>
              <a:rPr lang="en-US" sz="2400" dirty="0"/>
              <a:t>Chair @ IEEE IHU Serres</a:t>
            </a:r>
          </a:p>
          <a:p>
            <a:r>
              <a:rPr lang="en-US" sz="2400" dirty="0"/>
              <a:t>Software Engineer* @ DataScouting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9A8FB567-DAF9-494B-B6D2-BED3ACBA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42DDCA-04B9-4DF2-A7BB-F85922E4D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43587"/>
            <a:ext cx="2478647" cy="247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Θέση κειμένου 3">
            <a:extLst>
              <a:ext uri="{FF2B5EF4-FFF2-40B4-BE49-F238E27FC236}">
                <a16:creationId xmlns:a16="http://schemas.microsoft.com/office/drawing/2014/main" id="{08FC8DF1-ECCA-4622-9891-99EA5B24D27F}"/>
              </a:ext>
            </a:extLst>
          </p:cNvPr>
          <p:cNvSpPr txBox="1">
            <a:spLocks/>
          </p:cNvSpPr>
          <p:nvPr/>
        </p:nvSpPr>
        <p:spPr>
          <a:xfrm>
            <a:off x="628650" y="873193"/>
            <a:ext cx="7886700" cy="267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1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Iordanis Kostelidis</a:t>
            </a:r>
            <a:endParaRPr lang="el-GR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BAC556CE-9D8D-43A2-B21B-BF062FE8F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11" name="Εικόνα 10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C8CA1819-8448-44C5-BFA6-5DD0DBEE8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9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What is IEEE and IEEE Computer Society?</a:t>
            </a:r>
            <a:endParaRPr lang="el-GR" sz="3600" dirty="0"/>
          </a:p>
          <a:p>
            <a:r>
              <a:rPr lang="en-US" sz="3600" dirty="0"/>
              <a:t>What is Virtualization?</a:t>
            </a:r>
          </a:p>
          <a:p>
            <a:r>
              <a:rPr lang="en-US" sz="3600" dirty="0"/>
              <a:t>What is Docker?</a:t>
            </a:r>
          </a:p>
          <a:p>
            <a:pPr lvl="1"/>
            <a:r>
              <a:rPr lang="en-US" sz="2800" dirty="0"/>
              <a:t>Why Docker?</a:t>
            </a:r>
          </a:p>
          <a:p>
            <a:pPr lvl="1"/>
            <a:r>
              <a:rPr lang="en-US" sz="2800" dirty="0"/>
              <a:t>Basic Docker Commands</a:t>
            </a:r>
          </a:p>
          <a:p>
            <a:pPr lvl="1"/>
            <a:r>
              <a:rPr lang="en-US" sz="2800" dirty="0"/>
              <a:t>Docker in Practice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(or what we will see today)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FB935964-E23E-4E90-BB95-E6DAB0CBB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8" name="Εικόνα 7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B7E1A676-7778-4C6B-ADE0-D50AE9838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6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12FE354-BF81-42D2-8CA1-69926A9D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IEEE?</a:t>
            </a:r>
            <a:endParaRPr lang="el-GR" dirty="0"/>
          </a:p>
        </p:txBody>
      </p:sp>
      <p:sp>
        <p:nvSpPr>
          <p:cNvPr id="7" name="Θέση κειμένου 6">
            <a:extLst>
              <a:ext uri="{FF2B5EF4-FFF2-40B4-BE49-F238E27FC236}">
                <a16:creationId xmlns:a16="http://schemas.microsoft.com/office/drawing/2014/main" id="{F11AB0D4-FC46-46BA-B3A3-45D45B79B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832139"/>
            <a:ext cx="7886700" cy="3494594"/>
          </a:xfrm>
        </p:spPr>
        <p:txBody>
          <a:bodyPr/>
          <a:lstStyle/>
          <a:p>
            <a:r>
              <a:rPr lang="en-US" dirty="0"/>
              <a:t>Professional association</a:t>
            </a:r>
          </a:p>
          <a:p>
            <a:r>
              <a:rPr lang="en-US" dirty="0"/>
              <a:t>Engineers (Software, Hardware, Electrical, Communication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320.000+ Members</a:t>
            </a:r>
          </a:p>
          <a:p>
            <a:pPr lvl="1"/>
            <a:r>
              <a:rPr lang="en-US" dirty="0"/>
              <a:t>1,300+ Members is Greece</a:t>
            </a:r>
          </a:p>
          <a:p>
            <a:r>
              <a:rPr lang="en-US" dirty="0"/>
              <a:t>3.400+ Student Branches</a:t>
            </a:r>
          </a:p>
          <a:p>
            <a:pPr lvl="1"/>
            <a:r>
              <a:rPr lang="en-US" dirty="0"/>
              <a:t>75,000+ Students</a:t>
            </a:r>
          </a:p>
          <a:p>
            <a:pPr lvl="1"/>
            <a:r>
              <a:rPr lang="en-US" dirty="0"/>
              <a:t>500+ Students in Greece</a:t>
            </a:r>
          </a:p>
          <a:p>
            <a:r>
              <a:rPr lang="en-US" dirty="0"/>
              <a:t>Known for:</a:t>
            </a:r>
          </a:p>
          <a:p>
            <a:pPr lvl="1"/>
            <a:r>
              <a:rPr lang="en-US" dirty="0"/>
              <a:t>LAN/MAN Network Standard Family (IEEE 802)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Network Standard Family (IEEE 802.11)</a:t>
            </a:r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2D3090E3-24F5-4062-8E32-71F39C305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1ED4C829-F869-4589-9862-BE50C5677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9" name="Εικόνα 8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F87B485A-41DB-40BE-BFA0-AF36C51C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0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12FE354-BF81-42D2-8CA1-69926A9D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IEEE Computer Society?</a:t>
            </a:r>
            <a:endParaRPr lang="el-GR" dirty="0"/>
          </a:p>
        </p:txBody>
      </p:sp>
      <p:sp>
        <p:nvSpPr>
          <p:cNvPr id="7" name="Θέση κειμένου 6">
            <a:extLst>
              <a:ext uri="{FF2B5EF4-FFF2-40B4-BE49-F238E27FC236}">
                <a16:creationId xmlns:a16="http://schemas.microsoft.com/office/drawing/2014/main" id="{F11AB0D4-FC46-46BA-B3A3-45D45B79BA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832139"/>
            <a:ext cx="7886700" cy="3494594"/>
          </a:xfrm>
        </p:spPr>
        <p:txBody>
          <a:bodyPr/>
          <a:lstStyle/>
          <a:p>
            <a:r>
              <a:rPr lang="en-US" dirty="0"/>
              <a:t>Professional association</a:t>
            </a:r>
          </a:p>
          <a:p>
            <a:r>
              <a:rPr lang="en-US" dirty="0"/>
              <a:t>Informatics, Computer and Software Engineers</a:t>
            </a:r>
          </a:p>
          <a:p>
            <a:r>
              <a:rPr lang="en-US" dirty="0"/>
              <a:t>43.000+ Members</a:t>
            </a:r>
          </a:p>
          <a:p>
            <a:pPr lvl="1"/>
            <a:r>
              <a:rPr lang="en-US" dirty="0"/>
              <a:t>230+ Members is Greece</a:t>
            </a:r>
          </a:p>
          <a:p>
            <a:pPr lvl="1"/>
            <a:r>
              <a:rPr lang="en-US" dirty="0"/>
              <a:t>50+ Students in Greece</a:t>
            </a:r>
          </a:p>
          <a:p>
            <a:r>
              <a:rPr lang="en-US" dirty="0"/>
              <a:t>Committees</a:t>
            </a:r>
          </a:p>
          <a:p>
            <a:pPr lvl="1"/>
            <a:r>
              <a:rPr lang="en-US" dirty="0"/>
              <a:t>Intelligent Informatics</a:t>
            </a:r>
          </a:p>
          <a:p>
            <a:pPr lvl="1"/>
            <a:r>
              <a:rPr lang="en-US" dirty="0"/>
              <a:t>Security and Privacy</a:t>
            </a:r>
          </a:p>
          <a:p>
            <a:pPr lvl="1"/>
            <a:r>
              <a:rPr lang="en-US" dirty="0"/>
              <a:t>Software Engineering</a:t>
            </a:r>
          </a:p>
          <a:p>
            <a:r>
              <a:rPr lang="en-US" dirty="0"/>
              <a:t>Co-Creator of “</a:t>
            </a:r>
            <a:r>
              <a:rPr lang="en-US" b="1" dirty="0"/>
              <a:t>Software Engineering Code of Ethics and Professional Practice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ACM / IEEE CS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2D3090E3-24F5-4062-8E32-71F39C305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28FC88AB-FA3F-4EB9-9C93-868A8E00C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9" name="Εικόνα 8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4CC80371-A460-4AB7-82E5-A68CDE8A0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8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3825884-86A7-41D4-8D40-8580F64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Virtualization?</a:t>
            </a:r>
            <a:endParaRPr lang="el-GR" dirty="0"/>
          </a:p>
        </p:txBody>
      </p:sp>
      <p:sp>
        <p:nvSpPr>
          <p:cNvPr id="7" name="Θέση κειμένου 6">
            <a:extLst>
              <a:ext uri="{FF2B5EF4-FFF2-40B4-BE49-F238E27FC236}">
                <a16:creationId xmlns:a16="http://schemas.microsoft.com/office/drawing/2014/main" id="{2A296CDD-102C-487B-8B9E-6E4F45DE66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832139"/>
            <a:ext cx="7886700" cy="34945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dirty="0"/>
              <a:t>Virtualization refers to the act of creating a virtual (rather than actual) version of something, including virtual computer hardware platforms, storage devices, and computer network resources.</a:t>
            </a:r>
            <a:endParaRPr lang="el-GR" sz="400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8C607F00-6CAD-494B-8E46-CB040FCF5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8BDAB30-38F3-450D-921E-F1F8C0082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9" name="Εικόνα 8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2212B229-34DE-44F2-ACEA-3212ED203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1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4B2AEC6-9F3D-45AC-9AAA-2E4A2EFA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Docker?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CAC4A2A-1223-4678-BBB7-F9838E5DEB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832139"/>
            <a:ext cx="7886700" cy="3494594"/>
          </a:xfrm>
        </p:spPr>
        <p:txBody>
          <a:bodyPr>
            <a:normAutofit/>
          </a:bodyPr>
          <a:lstStyle/>
          <a:p>
            <a:r>
              <a:rPr lang="en-US" sz="4000" dirty="0"/>
              <a:t>Platform as a service (PaaS)</a:t>
            </a:r>
          </a:p>
          <a:p>
            <a:r>
              <a:rPr lang="en-US" sz="4000" dirty="0"/>
              <a:t>OS-level virtualization</a:t>
            </a:r>
          </a:p>
          <a:p>
            <a:r>
              <a:rPr lang="en-US" sz="4000" dirty="0"/>
              <a:t>Isolated containers</a:t>
            </a:r>
          </a:p>
          <a:p>
            <a:r>
              <a:rPr lang="en-US" sz="4000" dirty="0"/>
              <a:t>Single OS kernel</a:t>
            </a:r>
          </a:p>
          <a:p>
            <a:r>
              <a:rPr lang="en-US" sz="4000" dirty="0"/>
              <a:t>Very Fast</a:t>
            </a:r>
          </a:p>
          <a:p>
            <a:endParaRPr lang="el-GR" sz="400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23B18AA4-712A-4834-9052-1D0EA248C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2EF110C2-6BE8-4F15-B4B3-D72EFE800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8" name="Εικόνα 7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E37738EE-4811-4ABC-B22D-E3A06716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1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2D38C5-B7D1-467E-B185-1C531CAB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Docker?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6F475EB-CA36-4AA7-ADE6-5BD4B0BFE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832139"/>
            <a:ext cx="7886700" cy="3494594"/>
          </a:xfrm>
        </p:spPr>
        <p:txBody>
          <a:bodyPr>
            <a:normAutofit/>
          </a:bodyPr>
          <a:lstStyle/>
          <a:p>
            <a:r>
              <a:rPr lang="en-US" sz="2800" dirty="0"/>
              <a:t>Dev/Production has the same environment</a:t>
            </a:r>
          </a:p>
          <a:p>
            <a:pPr lvl="1"/>
            <a:r>
              <a:rPr lang="en-US" sz="2000" dirty="0"/>
              <a:t>For example: Same OS version, Same PHP version</a:t>
            </a:r>
          </a:p>
          <a:p>
            <a:r>
              <a:rPr lang="en-US" sz="2800" dirty="0"/>
              <a:t>Easy Deployment</a:t>
            </a:r>
          </a:p>
          <a:p>
            <a:pPr lvl="1"/>
            <a:r>
              <a:rPr lang="en-US" sz="2000" dirty="0"/>
              <a:t>One-command deployment</a:t>
            </a:r>
          </a:p>
          <a:p>
            <a:r>
              <a:rPr lang="en-US" sz="2800" dirty="0"/>
              <a:t>Safe Environment Updates</a:t>
            </a:r>
          </a:p>
          <a:p>
            <a:pPr lvl="1"/>
            <a:r>
              <a:rPr lang="en-US" sz="2000" dirty="0"/>
              <a:t>For example: PHP 7.1 -&gt; 7.4</a:t>
            </a:r>
          </a:p>
          <a:p>
            <a:r>
              <a:rPr lang="en-US" sz="2800" dirty="0"/>
              <a:t>VCS has the Environment Configuration</a:t>
            </a:r>
            <a:endParaRPr lang="el-GR" sz="280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C54823-22DE-43AD-80CB-0AE115B84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99A892E8-BCBB-4372-80CB-5D12E749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8" name="Εικόνα 7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3A66C8F4-AB14-4FC1-9507-9016E1913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5E34D5-692F-4CE9-B324-10A5B33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FBE6730-BD15-43E0-B6BF-0622C2882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832139"/>
            <a:ext cx="7886700" cy="3494594"/>
          </a:xfrm>
        </p:spPr>
        <p:txBody>
          <a:bodyPr>
            <a:normAutofit/>
          </a:bodyPr>
          <a:lstStyle/>
          <a:p>
            <a:r>
              <a:rPr lang="en-US" sz="2000" dirty="0"/>
              <a:t>docker pull [image-name]:[version]</a:t>
            </a:r>
          </a:p>
          <a:p>
            <a:pPr lvl="1"/>
            <a:r>
              <a:rPr lang="en-US" sz="2000" dirty="0"/>
              <a:t>Example:</a:t>
            </a:r>
          </a:p>
          <a:p>
            <a:pPr lvl="2"/>
            <a:r>
              <a:rPr lang="en-US" sz="1800" dirty="0"/>
              <a:t>docker pull </a:t>
            </a:r>
            <a:r>
              <a:rPr lang="en-US" sz="1800" dirty="0" err="1"/>
              <a:t>phpmyadmin</a:t>
            </a:r>
            <a:r>
              <a:rPr lang="en-US" sz="1800" dirty="0"/>
              <a:t>/phpmyadmin:5</a:t>
            </a:r>
          </a:p>
          <a:p>
            <a:r>
              <a:rPr lang="en-US" sz="2000" dirty="0"/>
              <a:t>docker run [</a:t>
            </a:r>
            <a:r>
              <a:rPr lang="en-US" sz="2000" dirty="0" err="1"/>
              <a:t>args</a:t>
            </a:r>
            <a:r>
              <a:rPr lang="en-US" sz="2000" dirty="0"/>
              <a:t>] [image-name]</a:t>
            </a:r>
          </a:p>
          <a:p>
            <a:pPr lvl="1"/>
            <a:r>
              <a:rPr lang="en-US" sz="2000" dirty="0"/>
              <a:t>Example:</a:t>
            </a:r>
          </a:p>
          <a:p>
            <a:pPr lvl="2"/>
            <a:r>
              <a:rPr lang="en-US" sz="1800" dirty="0"/>
              <a:t>docker run -d --name </a:t>
            </a:r>
            <a:r>
              <a:rPr lang="en-US" sz="1800" dirty="0" err="1"/>
              <a:t>phpma</a:t>
            </a:r>
            <a:r>
              <a:rPr lang="en-US" sz="1800" dirty="0"/>
              <a:t> -p 80:80 </a:t>
            </a:r>
            <a:r>
              <a:rPr lang="en-US" sz="1800" dirty="0" err="1"/>
              <a:t>phpmyadmin</a:t>
            </a:r>
            <a:r>
              <a:rPr lang="en-US" sz="1800" dirty="0"/>
              <a:t>/phpmyadmin:5</a:t>
            </a:r>
          </a:p>
          <a:p>
            <a:r>
              <a:rPr lang="en-US" sz="2000" dirty="0"/>
              <a:t>docker </a:t>
            </a:r>
            <a:r>
              <a:rPr lang="en-US" sz="2000" dirty="0" err="1"/>
              <a:t>ps</a:t>
            </a:r>
            <a:endParaRPr lang="en-US" sz="2000" dirty="0"/>
          </a:p>
          <a:p>
            <a:r>
              <a:rPr lang="en-US" sz="2000" dirty="0"/>
              <a:t>docker stats</a:t>
            </a:r>
            <a:endParaRPr lang="el-GR" sz="200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6A55168-BD18-4B0C-9B61-44AA2C3AB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658114A-589B-4DA0-A8E2-DF2CC434E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36" y="4726364"/>
            <a:ext cx="1089592" cy="333513"/>
          </a:xfrm>
          <a:prstGeom prst="rect">
            <a:avLst/>
          </a:prstGeom>
        </p:spPr>
      </p:pic>
      <p:pic>
        <p:nvPicPr>
          <p:cNvPr id="8" name="Εικόνα 7" descr="Εικόνα που περιέχει μαύρ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FF907942-F7DA-4426-BC63-F1DD42AFE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53" y="4671892"/>
            <a:ext cx="534694" cy="48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3262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16-DCI-113_Branded_PPT_Template_B_Final_FullScreen</Template>
  <TotalTime>96</TotalTime>
  <Words>419</Words>
  <Application>Microsoft Office PowerPoint</Application>
  <PresentationFormat>Προβολή στην οθόνη (16:9)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LucidaGrande</vt:lpstr>
      <vt:lpstr>Wingdings</vt:lpstr>
      <vt:lpstr>Theme 1</vt:lpstr>
      <vt:lpstr>Παρουσίαση του PowerPoint</vt:lpstr>
      <vt:lpstr>Meet the speaker</vt:lpstr>
      <vt:lpstr>Topics</vt:lpstr>
      <vt:lpstr>What is IEEE?</vt:lpstr>
      <vt:lpstr>What is IEEE Computer Society?</vt:lpstr>
      <vt:lpstr>What is Virtualization?</vt:lpstr>
      <vt:lpstr>What is Docker?</vt:lpstr>
      <vt:lpstr>Why Docker?</vt:lpstr>
      <vt:lpstr>Basic Docker Commands</vt:lpstr>
      <vt:lpstr>Basic Docker Commands</vt:lpstr>
      <vt:lpstr>Basic Docker Commands</vt:lpstr>
      <vt:lpstr>Docker in Practice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Ιορδάνης Κωστελίδης</dc:creator>
  <cp:lastModifiedBy>Ιορδάνης Κωστελίδης</cp:lastModifiedBy>
  <cp:revision>5</cp:revision>
  <dcterms:created xsi:type="dcterms:W3CDTF">2020-04-23T11:00:24Z</dcterms:created>
  <dcterms:modified xsi:type="dcterms:W3CDTF">2020-04-23T17:26:47Z</dcterms:modified>
</cp:coreProperties>
</file>